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24" r:id="rId2"/>
    <p:sldId id="259" r:id="rId3"/>
    <p:sldId id="423" r:id="rId4"/>
    <p:sldId id="419" r:id="rId5"/>
    <p:sldId id="422" r:id="rId6"/>
    <p:sldId id="261" r:id="rId7"/>
    <p:sldId id="291" r:id="rId8"/>
    <p:sldId id="352" r:id="rId9"/>
    <p:sldId id="266" r:id="rId10"/>
    <p:sldId id="273" r:id="rId11"/>
    <p:sldId id="268" r:id="rId12"/>
    <p:sldId id="331" r:id="rId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1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89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63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88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980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44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65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21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2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899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55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65A2C-6C44-4521-B687-57376FCD177D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A66D8-0A92-4A93-B2AF-1E4C0EB8E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63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96888" y="319148"/>
            <a:ext cx="7647112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323332"/>
            <a:ext cx="1415772" cy="58477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2647335"/>
            <a:ext cx="7772400" cy="86262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Linux</a:t>
            </a:r>
            <a:r>
              <a:rPr lang="zh-TW" altLang="en-US" b="1" dirty="0" smtClean="0"/>
              <a:t>入門</a:t>
            </a:r>
            <a:endParaRPr lang="zh-TW" altLang="en-US" b="1" dirty="0"/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1143000" y="4107426"/>
            <a:ext cx="6858000" cy="1150374"/>
          </a:xfrm>
        </p:spPr>
        <p:txBody>
          <a:bodyPr/>
          <a:lstStyle/>
          <a:p>
            <a:pPr algn="l"/>
            <a:r>
              <a:rPr lang="zh-TW" altLang="en-US" b="1" dirty="0" smtClean="0"/>
              <a:t>授課教師</a:t>
            </a:r>
            <a:r>
              <a:rPr lang="en-US" altLang="zh-TW" b="1" dirty="0" smtClean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0" y="6070042"/>
            <a:ext cx="91440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</a:t>
            </a:r>
            <a:r>
              <a:rPr lang="zh-TW" altLang="en-US" sz="2800" dirty="0" smtClean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課程    </a:t>
            </a:r>
            <a:r>
              <a:rPr lang="en-US" altLang="zh-TW" sz="2400" dirty="0" smtClean="0">
                <a:latin typeface="Adobe Gothic Std B" pitchFamily="34" charset="-128"/>
                <a:ea typeface="Adobe Gothic Std B" pitchFamily="34" charset="-128"/>
              </a:rPr>
              <a:t>A </a:t>
            </a:r>
            <a:r>
              <a:rPr lang="en-US" altLang="zh-TW" sz="2400" dirty="0">
                <a:latin typeface="Adobe Gothic Std B" pitchFamily="34" charset="-128"/>
                <a:ea typeface="Adobe Gothic Std B" pitchFamily="34" charset="-128"/>
              </a:rPr>
              <a:t>practical introduction to security</a:t>
            </a:r>
            <a:endParaRPr lang="zh-TW" altLang="en-US" sz="2400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90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Shell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 command(</a:t>
            </a:r>
            <a:r>
              <a:rPr lang="zh-TW" altLang="en-US" sz="2800" dirty="0" smtClean="0"/>
              <a:t>指令</a:t>
            </a:r>
            <a:r>
              <a:rPr lang="en-US" altLang="zh-TW" sz="2800" dirty="0" smtClean="0"/>
              <a:t>)</a:t>
            </a: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2"/>
          <a:srcRect t="233" b="13522"/>
          <a:stretch/>
        </p:blipFill>
        <p:spPr>
          <a:xfrm>
            <a:off x="0" y="1037859"/>
            <a:ext cx="6856037" cy="536929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396" y="2725650"/>
            <a:ext cx="484094" cy="4392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586207" y="2806332"/>
            <a:ext cx="412377" cy="3585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14490" y="1560238"/>
            <a:ext cx="2913529" cy="84800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2400" dirty="0" smtClean="0"/>
              <a:t>開啟一個</a:t>
            </a:r>
            <a:r>
              <a:rPr lang="en-US" altLang="zh-TW" sz="2400" dirty="0" smtClean="0"/>
              <a:t>terminal</a:t>
            </a:r>
            <a:br>
              <a:rPr lang="en-US" altLang="zh-TW" sz="2400" dirty="0" smtClean="0"/>
            </a:br>
            <a:r>
              <a:rPr lang="zh-TW" altLang="en-US" sz="2400" dirty="0" smtClean="0"/>
              <a:t>輸入</a:t>
            </a:r>
            <a:r>
              <a:rPr lang="en-US" altLang="zh-TW" sz="2400" dirty="0" smtClean="0"/>
              <a:t>ls -al</a:t>
            </a:r>
            <a:r>
              <a:rPr lang="zh-TW" altLang="en-US" sz="2400" dirty="0" smtClean="0"/>
              <a:t>指令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584466" y="2873132"/>
            <a:ext cx="11295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Shell</a:t>
            </a:r>
            <a:r>
              <a:rPr lang="zh-TW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環境</a:t>
            </a:r>
            <a:endParaRPr lang="zh-TW" altLang="en-US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2443658" y="3274078"/>
            <a:ext cx="2140808" cy="619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rgbClr val="FFFF00"/>
                </a:solidFill>
              </a:rPr>
              <a:t>Linux shell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05" y="0"/>
            <a:ext cx="1856848" cy="142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05" y="3383758"/>
            <a:ext cx="4273550" cy="330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94570" y="5682780"/>
            <a:ext cx="4098175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Linux Shell</a:t>
            </a:r>
          </a:p>
          <a:p>
            <a:r>
              <a:rPr lang="en-US" altLang="zh-TW" dirty="0"/>
              <a:t>https://en.wikipedia.org/wiki/Unix_shell</a:t>
            </a:r>
          </a:p>
        </p:txBody>
      </p:sp>
      <p:sp>
        <p:nvSpPr>
          <p:cNvPr id="3" name="矩形 2"/>
          <p:cNvSpPr/>
          <p:nvPr/>
        </p:nvSpPr>
        <p:spPr>
          <a:xfrm>
            <a:off x="5711628" y="1423327"/>
            <a:ext cx="342801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各式各樣的</a:t>
            </a:r>
            <a:r>
              <a:rPr lang="en-US" altLang="zh-TW" dirty="0"/>
              <a:t>Linux Shell</a:t>
            </a:r>
            <a:r>
              <a:rPr lang="en-US" altLang="zh-TW" dirty="0" smtClean="0"/>
              <a:t>::</a:t>
            </a:r>
          </a:p>
          <a:p>
            <a:r>
              <a:rPr lang="en-US" altLang="zh-TW" dirty="0" smtClean="0"/>
              <a:t>     [</a:t>
            </a:r>
            <a:r>
              <a:rPr lang="zh-TW" altLang="en-US" dirty="0" smtClean="0"/>
              <a:t>本課程使用最常用的</a:t>
            </a:r>
            <a:r>
              <a:rPr lang="en-US" altLang="zh-TW" dirty="0" smtClean="0"/>
              <a:t>BASH]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改變</a:t>
            </a:r>
            <a:r>
              <a:rPr lang="en-US" altLang="zh-TW" dirty="0"/>
              <a:t>shell</a:t>
            </a:r>
            <a:r>
              <a:rPr lang="en-US" altLang="zh-TW" dirty="0" smtClean="0"/>
              <a:t>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/>
              <a:t>使用</a:t>
            </a:r>
            <a:r>
              <a:rPr lang="en-US" altLang="zh-TW" dirty="0" err="1"/>
              <a:t>chsh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487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圖說文字 15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目錄結構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::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          回到上層目錄　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cd ..</a:t>
            </a:r>
          </a:p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Directory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tree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進入到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cd  /bin</a:t>
            </a:r>
            <a:endParaRPr lang="en-US" altLang="zh-TW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71" y="942975"/>
            <a:ext cx="6287927" cy="5584825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624532"/>
              </p:ext>
            </p:extLst>
          </p:nvPr>
        </p:nvGraphicFramePr>
        <p:xfrm>
          <a:off x="1847849" y="1050925"/>
          <a:ext cx="6770847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75"/>
                <a:gridCol w="5893372"/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/bin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存放所有用使用者都可以使用的“必要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”</a:t>
                      </a:r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指令</a:t>
                      </a: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(command)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495168"/>
              </p:ext>
            </p:extLst>
          </p:nvPr>
        </p:nvGraphicFramePr>
        <p:xfrm>
          <a:off x="4383246" y="5915025"/>
          <a:ext cx="4667250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954"/>
                <a:gridCol w="4148296"/>
              </a:tblGrid>
              <a:tr h="548640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</a:t>
                      </a:r>
                      <a:r>
                        <a:rPr lang="en-US" altLang="zh-TW" sz="14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etc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主機或系統配置文件或設定檔， 絕大部分都在此目錄</a:t>
                      </a:r>
                      <a:endParaRPr lang="en-US" altLang="zh-TW" sz="12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包括</a:t>
                      </a:r>
                      <a:r>
                        <a:rPr lang="en-US" altLang="zh-TW" sz="1200" b="1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伺服器目錄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 samba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、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http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　　  </a:t>
                      </a:r>
                      <a:endParaRPr lang="en-US" altLang="zh-TW" sz="12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系統目錄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像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sysconfig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、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xen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</a:p>
                    <a:p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安全性目錄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 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selinux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或</a:t>
                      </a:r>
                      <a:r>
                        <a:rPr lang="en-US" altLang="zh-TW" sz="12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pam.d</a:t>
                      </a:r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等管理系統安全性的設定檔。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35228" r="3056"/>
          <a:stretch/>
        </p:blipFill>
        <p:spPr>
          <a:xfrm>
            <a:off x="232024" y="1308894"/>
            <a:ext cx="8675598" cy="5384800"/>
          </a:xfrm>
          <a:prstGeom prst="rect">
            <a:avLst/>
          </a:prstGeom>
        </p:spPr>
      </p:pic>
      <p:sp>
        <p:nvSpPr>
          <p:cNvPr id="7" name="矩形圖說文字 6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目錄結構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::/bin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目錄底下的工具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回到上層目錄　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cd ..</a:t>
            </a:r>
            <a:endParaRPr lang="en-US" altLang="zh-TW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90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6736" r="15320"/>
          <a:stretch/>
        </p:blipFill>
        <p:spPr>
          <a:xfrm>
            <a:off x="6774452" y="3382208"/>
            <a:ext cx="2108372" cy="3289993"/>
          </a:xfrm>
          <a:prstGeom prst="rect">
            <a:avLst/>
          </a:prstGeom>
        </p:spPr>
      </p:pic>
      <p:sp>
        <p:nvSpPr>
          <p:cNvPr id="7" name="矩形圖說文字 6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/>
              <a:t>Linux</a:t>
            </a:r>
            <a:endParaRPr lang="zh-TW" altLang="en-US" sz="4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897" y="120500"/>
            <a:ext cx="2240927" cy="30558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31315" y="2644137"/>
            <a:ext cx="17852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 </a:t>
            </a:r>
            <a:r>
              <a:rPr lang="en-US" altLang="zh-TW" sz="21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Linus Torvalds</a:t>
            </a:r>
            <a:endParaRPr lang="zh-TW" altLang="en-US" sz="21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29956" y="419755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維基百科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662" y="938101"/>
            <a:ext cx="60929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/>
              <a:t>Linux…</a:t>
            </a:r>
            <a:r>
              <a:rPr lang="zh-TW" altLang="en-US" sz="2400" dirty="0"/>
              <a:t>是一種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自由</a:t>
            </a:r>
            <a:r>
              <a:rPr lang="zh-TW" altLang="en-US" sz="2400" dirty="0"/>
              <a:t>和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開放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原始碼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(open source)</a:t>
            </a:r>
            <a:r>
              <a:rPr lang="zh-TW" altLang="en-US" sz="2400" dirty="0" smtClean="0"/>
              <a:t>的</a:t>
            </a:r>
            <a:r>
              <a:rPr lang="en-US" altLang="zh-TW" sz="2400" dirty="0" smtClean="0"/>
              <a:t>UNIX-like</a:t>
            </a:r>
            <a:r>
              <a:rPr lang="zh-TW" altLang="en-US" sz="2400" dirty="0" smtClean="0"/>
              <a:t>作業系統。</a:t>
            </a:r>
            <a:endParaRPr lang="en-US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/>
              <a:t>…</a:t>
            </a:r>
            <a:r>
              <a:rPr lang="zh-TW" altLang="en-US" sz="2400" dirty="0"/>
              <a:t>該作業系統的</a:t>
            </a:r>
            <a:r>
              <a:rPr lang="zh-TW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核心</a:t>
            </a:r>
            <a:r>
              <a:rPr lang="en-US" altLang="zh-TW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(kernel)</a:t>
            </a:r>
            <a:r>
              <a:rPr lang="zh-TW" altLang="en-US" sz="2400" dirty="0"/>
              <a:t>由林納斯</a:t>
            </a:r>
            <a:r>
              <a:rPr lang="en-US" altLang="zh-TW" sz="2400" dirty="0"/>
              <a:t>·</a:t>
            </a:r>
            <a:r>
              <a:rPr lang="zh-TW" altLang="en-US" sz="2400" dirty="0"/>
              <a:t>托瓦茲</a:t>
            </a:r>
            <a:r>
              <a:rPr lang="en-US" altLang="zh-TW" sz="2400" dirty="0"/>
              <a:t>Linus Torvalds</a:t>
            </a:r>
            <a:r>
              <a:rPr lang="zh-TW" altLang="en-US" sz="2400" dirty="0"/>
              <a:t>在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1991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r>
              <a:rPr lang="zh-TW" altLang="en-US" sz="2400" dirty="0" smtClean="0"/>
              <a:t>首次</a:t>
            </a:r>
            <a:r>
              <a:rPr lang="zh-TW" altLang="en-US" sz="2400" dirty="0"/>
              <a:t>發布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" y="2753983"/>
            <a:ext cx="5372269" cy="402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91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439941"/>
            <a:ext cx="9144000" cy="873470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kernel source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://github.com/torvalds/linux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6" y="1378737"/>
            <a:ext cx="7813490" cy="4938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57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12" t="7296" r="6285"/>
          <a:stretch/>
        </p:blipFill>
        <p:spPr>
          <a:xfrm>
            <a:off x="2867024" y="1472980"/>
            <a:ext cx="5900552" cy="4714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55689" y="6349154"/>
            <a:ext cx="6638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https://www.slideshare.net/zhshoeb/linux-introduction-34111203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143470" y="1041023"/>
            <a:ext cx="59390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https://zh.wikipedia.org/wiki/Linux%E5%86%85%E6%A0%B8</a:t>
            </a:r>
            <a:endParaRPr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0" y="-33099"/>
            <a:ext cx="9139647" cy="9429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 kernel(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內核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)::</a:t>
            </a: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https://en.wikipedia.org/wiki/Linux_kernel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399" y="987877"/>
            <a:ext cx="24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https://www.kernel.org/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2790825" y="5486400"/>
            <a:ext cx="6221808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785876" y="4913771"/>
            <a:ext cx="6221808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785876" y="2408696"/>
            <a:ext cx="6221808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28688" y="2257426"/>
            <a:ext cx="136608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/>
              <a:t>u</a:t>
            </a:r>
            <a:r>
              <a:rPr lang="en-US" altLang="zh-TW" sz="2400" dirty="0" err="1" smtClean="0"/>
              <a:t>name</a:t>
            </a:r>
            <a:r>
              <a:rPr lang="en-US" altLang="zh-TW" sz="2400" dirty="0" smtClean="0"/>
              <a:t> -a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101928" y="1584445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檢查你使用的</a:t>
            </a:r>
            <a:r>
              <a:rPr lang="en-US" altLang="zh-TW" dirty="0" err="1" smtClean="0"/>
              <a:t>linux</a:t>
            </a:r>
            <a:endParaRPr lang="en-US" altLang="zh-TW" dirty="0" smtClean="0"/>
          </a:p>
          <a:p>
            <a:r>
              <a:rPr lang="zh-TW" altLang="en-US" dirty="0" smtClean="0"/>
              <a:t>發行版所使用的核心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06123" y="3018936"/>
            <a:ext cx="2157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Kernel: </a:t>
            </a:r>
            <a:r>
              <a:rPr lang="en-US" altLang="zh-TW" dirty="0" smtClean="0"/>
              <a:t>4.12.4</a:t>
            </a:r>
          </a:p>
          <a:p>
            <a:r>
              <a:rPr lang="zh-TW" altLang="en-US" dirty="0" smtClean="0"/>
              <a:t>（</a:t>
            </a:r>
            <a:r>
              <a:rPr lang="en-US" altLang="zh-TW" dirty="0"/>
              <a:t>2017</a:t>
            </a:r>
            <a:r>
              <a:rPr lang="zh-TW" altLang="en-US" dirty="0"/>
              <a:t>年</a:t>
            </a:r>
            <a:r>
              <a:rPr lang="en-US" altLang="zh-TW" dirty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27</a:t>
            </a:r>
            <a:r>
              <a:rPr lang="zh-TW" altLang="en-US" dirty="0"/>
              <a:t>日）</a:t>
            </a:r>
          </a:p>
        </p:txBody>
      </p:sp>
    </p:spTree>
    <p:extLst>
      <p:ext uri="{BB962C8B-B14F-4D97-AF65-F5344CB8AC3E}">
        <p14:creationId xmlns:p14="http://schemas.microsoft.com/office/powerpoint/2010/main" val="21905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2003367"/>
            <a:ext cx="9139647" cy="30462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/>
              <a:t>Linux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發行版本</a:t>
            </a:r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(Distribution</a:t>
            </a:r>
            <a:r>
              <a:rPr lang="en-US" altLang="zh-TW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0263" y="5474865"/>
            <a:ext cx="89425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只要</a:t>
            </a:r>
            <a:r>
              <a:rPr lang="zh-TW" altLang="en-US" sz="2000" dirty="0"/>
              <a:t>遵循</a:t>
            </a:r>
            <a:r>
              <a:rPr lang="en-US" altLang="zh-TW" sz="2000" dirty="0"/>
              <a:t>GNU</a:t>
            </a:r>
            <a:r>
              <a:rPr lang="zh-TW" altLang="en-US" sz="2000" dirty="0"/>
              <a:t>通用公共許可證，任何個人和機構都可以自由地使用</a:t>
            </a:r>
            <a:r>
              <a:rPr lang="en-US" altLang="zh-TW" sz="2000" dirty="0"/>
              <a:t>Linux</a:t>
            </a:r>
            <a:r>
              <a:rPr lang="zh-TW" altLang="en-US" sz="2000" dirty="0"/>
              <a:t>的所有底層原始碼，也可以自由地修改和再發布。</a:t>
            </a:r>
            <a:endParaRPr lang="en-US" altLang="zh-TW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000" dirty="0"/>
              <a:t>大多數人都是直接使用</a:t>
            </a:r>
            <a:r>
              <a:rPr lang="en-US" altLang="zh-TW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發行版</a:t>
            </a:r>
            <a:r>
              <a:rPr lang="zh-TW" altLang="en-US" sz="2000" dirty="0"/>
              <a:t>，而不是自己選擇每一樣組件或自行設置。</a:t>
            </a:r>
          </a:p>
        </p:txBody>
      </p:sp>
      <p:sp>
        <p:nvSpPr>
          <p:cNvPr id="2" name="矩形 1"/>
          <p:cNvSpPr/>
          <p:nvPr/>
        </p:nvSpPr>
        <p:spPr>
          <a:xfrm>
            <a:off x="294295" y="3025433"/>
            <a:ext cx="2286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</a:t>
            </a:r>
            <a:r>
              <a:rPr lang="zh-TW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核心</a:t>
            </a:r>
            <a:r>
              <a:rPr lang="en-US" altLang="zh-TW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(kernel)</a:t>
            </a:r>
            <a:r>
              <a:rPr lang="zh-TW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87396" y="2875062"/>
            <a:ext cx="1826141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各種</a:t>
            </a:r>
            <a:endParaRPr lang="en-US" altLang="zh-TW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應用程式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3174187" y="4051780"/>
            <a:ext cx="2286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sz="2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開發工具如</a:t>
            </a:r>
            <a:r>
              <a:rPr lang="en-US" altLang="zh-TW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GCC…..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加號 7"/>
          <p:cNvSpPr/>
          <p:nvPr/>
        </p:nvSpPr>
        <p:spPr>
          <a:xfrm>
            <a:off x="2747356" y="3125147"/>
            <a:ext cx="656706" cy="631568"/>
          </a:xfrm>
          <a:prstGeom prst="mathPlus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12" name="等於 11"/>
          <p:cNvSpPr/>
          <p:nvPr/>
        </p:nvSpPr>
        <p:spPr>
          <a:xfrm>
            <a:off x="5543467" y="3249801"/>
            <a:ext cx="923835" cy="506914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87465" y="2998173"/>
            <a:ext cx="207300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Linux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發行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版本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Distribution)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99" y="1025905"/>
            <a:ext cx="2677375" cy="177153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966" y="3952280"/>
            <a:ext cx="1142423" cy="1332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222265" y="1207715"/>
            <a:ext cx="6013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Linux</a:t>
            </a:r>
            <a:r>
              <a:rPr lang="zh-TW" altLang="en-US" dirty="0"/>
              <a:t>有許多不同的發行版本</a:t>
            </a:r>
            <a:r>
              <a:rPr lang="en-US" altLang="zh-TW" dirty="0"/>
              <a:t>(Distribution</a:t>
            </a:r>
            <a:r>
              <a:rPr lang="en-US" altLang="zh-TW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使用者</a:t>
            </a:r>
            <a:r>
              <a:rPr lang="zh-TW" altLang="en-US" dirty="0" smtClean="0"/>
              <a:t>通常</a:t>
            </a:r>
            <a:r>
              <a:rPr lang="zh-TW" altLang="en-US" dirty="0"/>
              <a:t>以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軟體套件管理系統</a:t>
            </a:r>
            <a:r>
              <a:rPr lang="zh-TW" altLang="en-US" dirty="0"/>
              <a:t>來進行應用軟體的管理</a:t>
            </a:r>
            <a:endParaRPr lang="en-US" altLang="zh-TW" dirty="0"/>
          </a:p>
        </p:txBody>
      </p:sp>
      <p:sp>
        <p:nvSpPr>
          <p:cNvPr id="16" name="矩形 15"/>
          <p:cNvSpPr/>
          <p:nvPr/>
        </p:nvSpPr>
        <p:spPr>
          <a:xfrm>
            <a:off x="2775327" y="2100742"/>
            <a:ext cx="18641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基於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Window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圖形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介面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77" y="4039250"/>
            <a:ext cx="16033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 b="12124"/>
          <a:stretch/>
        </p:blipFill>
        <p:spPr bwMode="auto">
          <a:xfrm>
            <a:off x="1787669" y="3952280"/>
            <a:ext cx="1288040" cy="98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248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605" y="4874556"/>
            <a:ext cx="1786094" cy="17860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40459" y="5377531"/>
            <a:ext cx="6699188" cy="9464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350" dirty="0" err="1"/>
              <a:t>REMnux</a:t>
            </a:r>
            <a:r>
              <a:rPr lang="en-US" altLang="zh-TW" sz="1350" dirty="0"/>
              <a:t>: A Linux Toolkit for Reverse-Engineering and Analyzing Malware</a:t>
            </a:r>
          </a:p>
          <a:p>
            <a:r>
              <a:rPr lang="zh-TW" altLang="en-US" sz="2100" dirty="0"/>
              <a:t>專門用來從事</a:t>
            </a:r>
            <a:r>
              <a:rPr lang="zh-TW" altLang="en-US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逆向工程</a:t>
            </a:r>
            <a:r>
              <a:rPr lang="zh-TW" altLang="en-US" sz="2100" dirty="0"/>
              <a:t>與</a:t>
            </a:r>
            <a:r>
              <a:rPr lang="zh-TW" altLang="en-US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分析惡意程式</a:t>
            </a:r>
            <a:r>
              <a:rPr lang="zh-TW" altLang="en-US" sz="2100" dirty="0"/>
              <a:t>的</a:t>
            </a:r>
            <a:r>
              <a:rPr lang="en-US" altLang="zh-TW" sz="2100" dirty="0"/>
              <a:t>Linux</a:t>
            </a:r>
            <a:r>
              <a:rPr lang="zh-TW" altLang="en-US" sz="2100" dirty="0"/>
              <a:t>版本</a:t>
            </a:r>
            <a:endParaRPr lang="en-US" altLang="zh-TW" sz="2100" dirty="0"/>
          </a:p>
          <a:p>
            <a:r>
              <a:rPr lang="en-US" altLang="zh-TW" sz="2100" dirty="0"/>
              <a:t>https://remnux.org/</a:t>
            </a:r>
            <a:endParaRPr lang="zh-TW" altLang="en-US" sz="21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9929" r="12330"/>
          <a:stretch/>
        </p:blipFill>
        <p:spPr>
          <a:xfrm>
            <a:off x="108065" y="1312850"/>
            <a:ext cx="2568634" cy="18585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76699" y="1661268"/>
            <a:ext cx="2317237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本次體驗營使用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sz="3000" b="1" dirty="0">
                <a:solidFill>
                  <a:srgbClr val="FF0000"/>
                </a:solidFill>
              </a:rPr>
              <a:t>Kali Linux</a:t>
            </a:r>
            <a:endParaRPr lang="zh-TW" altLang="en-US" sz="3000" dirty="0"/>
          </a:p>
          <a:p>
            <a:r>
              <a:rPr lang="zh-TW" altLang="en-US" b="1" dirty="0">
                <a:solidFill>
                  <a:srgbClr val="FF0000"/>
                </a:solidFill>
              </a:rPr>
              <a:t>滲透</a:t>
            </a:r>
            <a:r>
              <a:rPr lang="zh-TW" altLang="en-US" b="1" dirty="0" smtClean="0">
                <a:solidFill>
                  <a:srgbClr val="FF0000"/>
                </a:solidFill>
              </a:rPr>
              <a:t>測試平台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https://www.kali.org</a:t>
            </a:r>
            <a:r>
              <a:rPr lang="en-US" altLang="zh-TW" b="1" dirty="0" smtClean="0">
                <a:solidFill>
                  <a:srgbClr val="FF0000"/>
                </a:solidFill>
              </a:rPr>
              <a:t>/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https://docs.kali.org/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9" y="3725633"/>
            <a:ext cx="2145442" cy="10280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40459" y="3566506"/>
            <a:ext cx="6699188" cy="13080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Parrot Security OS</a:t>
            </a:r>
          </a:p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物聯網與雲端的滲透測試平台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dirty="0">
                <a:solidFill>
                  <a:schemeClr val="bg1"/>
                </a:solidFill>
              </a:rPr>
              <a:t>Security GNU/Linux distribution designed with cloud </a:t>
            </a:r>
            <a:r>
              <a:rPr lang="en-US" altLang="zh-TW" sz="1350" dirty="0" err="1">
                <a:solidFill>
                  <a:schemeClr val="bg1"/>
                </a:solidFill>
              </a:rPr>
              <a:t>pentesting</a:t>
            </a:r>
            <a:r>
              <a:rPr lang="en-US" altLang="zh-TW" sz="1350" dirty="0">
                <a:solidFill>
                  <a:schemeClr val="bg1"/>
                </a:solidFill>
              </a:rPr>
              <a:t> and </a:t>
            </a:r>
            <a:r>
              <a:rPr lang="en-US" altLang="zh-TW" sz="1350" dirty="0" err="1">
                <a:solidFill>
                  <a:schemeClr val="bg1"/>
                </a:solidFill>
              </a:rPr>
              <a:t>IoT</a:t>
            </a:r>
            <a:r>
              <a:rPr lang="en-US" altLang="zh-TW" sz="1350" dirty="0">
                <a:solidFill>
                  <a:schemeClr val="bg1"/>
                </a:solidFill>
              </a:rPr>
              <a:t> security in mind</a:t>
            </a:r>
            <a:r>
              <a:rPr lang="en-US" altLang="zh-TW" sz="135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zh-TW" sz="1350" dirty="0">
                <a:solidFill>
                  <a:schemeClr val="bg1"/>
                </a:solidFill>
              </a:rPr>
              <a:t>https://www.parrotsec.org/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駭客與資安專家常用的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發行版本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(Distribution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76699" y="1014937"/>
            <a:ext cx="2249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offensive </a:t>
            </a:r>
            <a:r>
              <a:rPr lang="en-US" altLang="zh-TW" dirty="0" err="1" smtClean="0"/>
              <a:t>linux</a:t>
            </a:r>
            <a:endParaRPr lang="en-US" altLang="zh-TW" dirty="0" smtClean="0"/>
          </a:p>
          <a:p>
            <a:r>
              <a:rPr lang="en-US" altLang="zh-TW" dirty="0" smtClean="0"/>
              <a:t>==</a:t>
            </a:r>
            <a:r>
              <a:rPr lang="zh-TW" altLang="en-US" dirty="0" smtClean="0"/>
              <a:t>攻擊</a:t>
            </a:r>
            <a:r>
              <a:rPr lang="zh-TW" altLang="en-US" dirty="0"/>
              <a:t>型的</a:t>
            </a:r>
            <a:r>
              <a:rPr lang="en-US" altLang="zh-TW" dirty="0" err="1"/>
              <a:t>linux</a:t>
            </a:r>
            <a:r>
              <a:rPr lang="zh-TW" altLang="en-US" dirty="0" smtClean="0"/>
              <a:t>版本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5145578" y="1087958"/>
            <a:ext cx="38321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植</a:t>
            </a:r>
            <a:r>
              <a:rPr lang="zh-TW" altLang="en-US" dirty="0"/>
              <a:t>基於</a:t>
            </a:r>
            <a:r>
              <a:rPr lang="en-US" altLang="zh-TW" dirty="0" err="1"/>
              <a:t>Debian</a:t>
            </a:r>
            <a:r>
              <a:rPr lang="zh-TW" altLang="en-US" dirty="0"/>
              <a:t>的</a:t>
            </a:r>
            <a:r>
              <a:rPr lang="en-US" altLang="zh-TW" dirty="0"/>
              <a:t>Linux</a:t>
            </a:r>
            <a:r>
              <a:rPr lang="zh-TW" altLang="en-US" dirty="0"/>
              <a:t>發行版，被設計用於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滲透測試</a:t>
            </a:r>
            <a:r>
              <a:rPr lang="zh-TW" altLang="en-US" dirty="0"/>
              <a:t>的攻擊平台。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Kali Linux</a:t>
            </a:r>
            <a:r>
              <a:rPr lang="zh-TW" altLang="en-US" dirty="0"/>
              <a:t>預設安裝了許多滲透測試軟體</a:t>
            </a:r>
            <a:r>
              <a:rPr lang="en-US" altLang="zh-TW" dirty="0"/>
              <a:t>[300+]</a:t>
            </a:r>
            <a:r>
              <a:rPr lang="zh-TW" altLang="en-US" dirty="0"/>
              <a:t>，包括</a:t>
            </a:r>
            <a:r>
              <a:rPr lang="en-US" altLang="zh-TW" dirty="0" err="1"/>
              <a:t>nmap</a:t>
            </a:r>
            <a:r>
              <a:rPr lang="en-US" altLang="zh-TW" dirty="0"/>
              <a:t> (</a:t>
            </a:r>
            <a:r>
              <a:rPr lang="zh-TW" altLang="en-US" dirty="0"/>
              <a:t>埠掃描器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Wireshark (</a:t>
            </a:r>
            <a:r>
              <a:rPr lang="zh-TW" altLang="en-US" dirty="0"/>
              <a:t>封包分析器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John the Ripper (</a:t>
            </a:r>
            <a:r>
              <a:rPr lang="zh-TW" altLang="en-US" dirty="0"/>
              <a:t>密碼破解</a:t>
            </a:r>
            <a:r>
              <a:rPr lang="en-US" altLang="zh-TW" dirty="0"/>
              <a:t>),</a:t>
            </a:r>
            <a:r>
              <a:rPr lang="zh-TW" altLang="en-US" dirty="0"/>
              <a:t>以及</a:t>
            </a:r>
            <a:r>
              <a:rPr lang="en-US" altLang="zh-TW" dirty="0" err="1"/>
              <a:t>Aircrack</a:t>
            </a:r>
            <a:r>
              <a:rPr lang="en-US" altLang="zh-TW" dirty="0"/>
              <a:t>-ng (</a:t>
            </a:r>
            <a:r>
              <a:rPr lang="zh-TW" altLang="en-US" dirty="0"/>
              <a:t>無線區域網路滲透測試軟體</a:t>
            </a:r>
            <a:r>
              <a:rPr lang="en-US" altLang="zh-TW" dirty="0"/>
              <a:t>) </a:t>
            </a:r>
            <a:r>
              <a:rPr lang="zh-TW" altLang="en-US" dirty="0"/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324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793" y="1216024"/>
            <a:ext cx="7637075" cy="5300889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0" y="0"/>
            <a:ext cx="9139647" cy="94297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Kali Linux 2016.1/2016.2/2017.1 version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7346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6" y="1533508"/>
            <a:ext cx="2578279" cy="2195566"/>
          </a:xfrm>
          <a:prstGeom prst="rect">
            <a:avLst/>
          </a:prstGeom>
        </p:spPr>
      </p:pic>
      <p:pic>
        <p:nvPicPr>
          <p:cNvPr id="5" name="Picture 2" descr="“Centos linux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37" y="1800588"/>
            <a:ext cx="2737730" cy="15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42" y="1604560"/>
            <a:ext cx="2940908" cy="19459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17037" y="3365796"/>
            <a:ext cx="58881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 smtClean="0"/>
              <a:t>考</a:t>
            </a:r>
            <a:r>
              <a:rPr lang="en-US" altLang="zh-TW" dirty="0" err="1" smtClean="0"/>
              <a:t>Redhat</a:t>
            </a:r>
            <a:r>
              <a:rPr lang="en-US" altLang="zh-TW" dirty="0" smtClean="0"/>
              <a:t> RHCSA Linux</a:t>
            </a:r>
            <a:r>
              <a:rPr lang="zh-TW" altLang="en-US" dirty="0" smtClean="0"/>
              <a:t>專業證照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802898" y="1462034"/>
            <a:ext cx="3613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Community </a:t>
            </a:r>
            <a:r>
              <a:rPr lang="en-US" altLang="zh-TW" sz="1600" dirty="0" err="1" smtClean="0"/>
              <a:t>ENTerprise</a:t>
            </a:r>
            <a:r>
              <a:rPr lang="en-US" altLang="zh-TW" sz="1600" dirty="0" smtClean="0"/>
              <a:t> Operating System</a:t>
            </a:r>
            <a:endParaRPr lang="zh-TW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288876" y="5159490"/>
            <a:ext cx="8616999" cy="15109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46" y="5352451"/>
            <a:ext cx="1935430" cy="120964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659" y="5354053"/>
            <a:ext cx="1940028" cy="12257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/>
          <a:srcRect t="18086" b="28292"/>
          <a:stretch/>
        </p:blipFill>
        <p:spPr>
          <a:xfrm>
            <a:off x="123624" y="3934635"/>
            <a:ext cx="4997500" cy="11165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92" y="3934635"/>
            <a:ext cx="3833246" cy="108415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9542" y="5244347"/>
            <a:ext cx="2384332" cy="1341186"/>
          </a:xfrm>
          <a:prstGeom prst="rect">
            <a:avLst/>
          </a:prstGeom>
        </p:spPr>
      </p:pic>
      <p:sp>
        <p:nvSpPr>
          <p:cNvPr id="3" name="矩形圖說文字 2"/>
          <p:cNvSpPr/>
          <p:nvPr/>
        </p:nvSpPr>
        <p:spPr>
          <a:xfrm>
            <a:off x="0" y="0"/>
            <a:ext cx="9144000" cy="1055668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dirty="0"/>
              <a:t>學習環境</a:t>
            </a:r>
            <a:r>
              <a:rPr lang="zh-TW" altLang="en-US" sz="3600" dirty="0" smtClean="0"/>
              <a:t>建議</a:t>
            </a:r>
            <a:r>
              <a:rPr lang="en-US" altLang="zh-TW" sz="3600" dirty="0" smtClean="0"/>
              <a:t>::</a:t>
            </a:r>
          </a:p>
          <a:p>
            <a:r>
              <a:rPr lang="zh-TW" altLang="en-US" sz="2400" dirty="0" smtClean="0"/>
              <a:t>使用虛擬機</a:t>
            </a:r>
            <a:endParaRPr lang="zh-TW" altLang="en-US" sz="2400" dirty="0"/>
          </a:p>
        </p:txBody>
      </p:sp>
      <p:pic>
        <p:nvPicPr>
          <p:cNvPr id="16" name="內容版面配置區 3"/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6402555" y="89055"/>
            <a:ext cx="2741445" cy="15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950" dirty="0" smtClean="0">
                <a:solidFill>
                  <a:srgbClr val="FFFF00"/>
                </a:solidFill>
              </a:rPr>
              <a:t>Linux 0x102</a:t>
            </a:r>
          </a:p>
          <a:p>
            <a:pPr algn="ctr"/>
            <a:endParaRPr lang="en-US" altLang="zh-TW" sz="4950" dirty="0" smtClean="0">
              <a:solidFill>
                <a:srgbClr val="FFFF00"/>
              </a:solidFill>
            </a:endParaRPr>
          </a:p>
          <a:p>
            <a:pPr algn="ctr"/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shell vs Linux kernel</a:t>
            </a:r>
          </a:p>
          <a:p>
            <a:pPr algn="ctr"/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目錄結構</a:t>
            </a:r>
          </a:p>
          <a:p>
            <a:pPr algn="ctr"/>
            <a:endParaRPr lang="en-US" altLang="zh-TW" sz="4950" dirty="0"/>
          </a:p>
        </p:txBody>
      </p:sp>
    </p:spTree>
    <p:extLst>
      <p:ext uri="{BB962C8B-B14F-4D97-AF65-F5344CB8AC3E}">
        <p14:creationId xmlns:p14="http://schemas.microsoft.com/office/powerpoint/2010/main" val="24122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9150</TotalTime>
  <Words>508</Words>
  <Application>Microsoft Office PowerPoint</Application>
  <PresentationFormat>如螢幕大小 (4:3)</PresentationFormat>
  <Paragraphs>80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Adobe Gothic Std B</vt:lpstr>
      <vt:lpstr>華康康楷體W5(P)</vt:lpstr>
      <vt:lpstr>微軟正黑體</vt:lpstr>
      <vt:lpstr>新細明體</vt:lpstr>
      <vt:lpstr>標楷體</vt:lpstr>
      <vt:lpstr>Arial</vt:lpstr>
      <vt:lpstr>Calibri</vt:lpstr>
      <vt:lpstr>Calibri Light</vt:lpstr>
      <vt:lpstr>Wingdings</vt:lpstr>
      <vt:lpstr>Office 佈景主題</vt:lpstr>
      <vt:lpstr>Linux入門</vt:lpstr>
      <vt:lpstr>PowerPoint 簡報</vt:lpstr>
      <vt:lpstr>Linux kernel source tree https://github.com/torvalds/linux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開啟一個terminal 輸入ls -al指令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認識LINUX</dc:title>
  <dc:creator>ksu</dc:creator>
  <cp:lastModifiedBy>BREAKALLCTF{Letmeseesee}</cp:lastModifiedBy>
  <cp:revision>149</cp:revision>
  <dcterms:created xsi:type="dcterms:W3CDTF">2017-07-13T05:36:36Z</dcterms:created>
  <dcterms:modified xsi:type="dcterms:W3CDTF">2019-10-02T08:35:00Z</dcterms:modified>
</cp:coreProperties>
</file>